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28"/>
  </p:notesMasterIdLst>
  <p:handoutMasterIdLst>
    <p:handoutMasterId r:id="rId29"/>
  </p:handoutMasterIdLst>
  <p:sldIdLst>
    <p:sldId id="331" r:id="rId2"/>
    <p:sldId id="265" r:id="rId3"/>
    <p:sldId id="287" r:id="rId4"/>
    <p:sldId id="261" r:id="rId5"/>
    <p:sldId id="409" r:id="rId6"/>
    <p:sldId id="491" r:id="rId7"/>
    <p:sldId id="490" r:id="rId8"/>
    <p:sldId id="517" r:id="rId9"/>
    <p:sldId id="541" r:id="rId10"/>
    <p:sldId id="410" r:id="rId11"/>
    <p:sldId id="542" r:id="rId12"/>
    <p:sldId id="543" r:id="rId13"/>
    <p:sldId id="544" r:id="rId14"/>
    <p:sldId id="545" r:id="rId15"/>
    <p:sldId id="338" r:id="rId16"/>
    <p:sldId id="493" r:id="rId17"/>
    <p:sldId id="518" r:id="rId18"/>
    <p:sldId id="546" r:id="rId19"/>
    <p:sldId id="494" r:id="rId20"/>
    <p:sldId id="547" r:id="rId21"/>
    <p:sldId id="548" r:id="rId22"/>
    <p:sldId id="549" r:id="rId23"/>
    <p:sldId id="525" r:id="rId24"/>
    <p:sldId id="366" r:id="rId25"/>
    <p:sldId id="550" r:id="rId26"/>
    <p:sldId id="551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9988"/>
    <a:srgbClr val="FF6F00"/>
    <a:srgbClr val="199AD7"/>
    <a:srgbClr val="66BFFF"/>
    <a:srgbClr val="FAFAFA"/>
    <a:srgbClr val="B2D9FF"/>
    <a:srgbClr val="E93D51"/>
    <a:srgbClr val="FFDC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5F860B-0C19-48BA-A121-DFA4E61B7DD8}">
  <a:tblStyle styleId="{9F5F860B-0C19-48BA-A121-DFA4E61B7D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952" autoAdjust="0"/>
  </p:normalViewPr>
  <p:slideViewPr>
    <p:cSldViewPr snapToGrid="0">
      <p:cViewPr varScale="1">
        <p:scale>
          <a:sx n="160" d="100"/>
          <a:sy n="160" d="100"/>
        </p:scale>
        <p:origin x="552" y="1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22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707AE19-8204-4F13-B43E-CA4431098B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276941-EE0B-46D2-958D-CA45F87336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E5C31-5B9B-439E-BB38-5BBC15686A35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1C2979-DB8C-424E-BF03-4E0F2EB3DE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1775E9-0CDD-4C12-82D4-0C705E32A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A7C4E-2EB9-4853-AECF-A0EBE861BD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08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535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585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107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329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86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4083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658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904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995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473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d95d55f5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d95d55f5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78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564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195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1496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684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887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461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d95d55f5c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d95d55f5c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477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06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930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137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795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011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l="24385" r="24937"/>
          <a:stretch/>
        </p:blipFill>
        <p:spPr>
          <a:xfrm>
            <a:off x="36550" y="21389"/>
            <a:ext cx="575475" cy="46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2"/>
          <p:cNvGrpSpPr/>
          <p:nvPr/>
        </p:nvGrpSpPr>
        <p:grpSpPr>
          <a:xfrm>
            <a:off x="830392" y="1191219"/>
            <a:ext cx="1491554" cy="45900"/>
            <a:chOff x="830392" y="1191219"/>
            <a:chExt cx="1491554" cy="45900"/>
          </a:xfrm>
        </p:grpSpPr>
        <p:sp>
          <p:nvSpPr>
            <p:cNvPr id="16" name="Google Shape;16;p2"/>
            <p:cNvSpPr/>
            <p:nvPr/>
          </p:nvSpPr>
          <p:spPr>
            <a:xfrm rot="-5400000">
              <a:off x="1366812" y="1027739"/>
              <a:ext cx="45826" cy="372859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995485" y="1026163"/>
              <a:ext cx="45826" cy="376012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1" name="Google Shape;11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Title and two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4879705"/>
            <a:ext cx="9144000" cy="2637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567515" y="798721"/>
            <a:ext cx="1491554" cy="45938"/>
            <a:chOff x="830392" y="1191182"/>
            <a:chExt cx="1491554" cy="45938"/>
          </a:xfrm>
        </p:grpSpPr>
        <p:sp>
          <p:nvSpPr>
            <p:cNvPr id="43" name="Google Shape;43;p5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66;p20">
            <a:extLst>
              <a:ext uri="{FF2B5EF4-FFF2-40B4-BE49-F238E27FC236}">
                <a16:creationId xmlns:a16="http://schemas.microsoft.com/office/drawing/2014/main" id="{78F3A150-9CAE-19A6-1136-01CA0332067A}"/>
              </a:ext>
            </a:extLst>
          </p:cNvPr>
          <p:cNvSpPr txBox="1">
            <a:spLocks/>
          </p:cNvSpPr>
          <p:nvPr userDrawn="1"/>
        </p:nvSpPr>
        <p:spPr>
          <a:xfrm>
            <a:off x="342141" y="50280"/>
            <a:ext cx="265962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lang="zh-CN" altLang="en-US" sz="2400" dirty="0">
              <a:solidFill>
                <a:schemeClr val="accent5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DF2599-DF45-6574-F76F-ABF9952377B3}"/>
              </a:ext>
            </a:extLst>
          </p:cNvPr>
          <p:cNvSpPr txBox="1"/>
          <p:nvPr userDrawn="1"/>
        </p:nvSpPr>
        <p:spPr>
          <a:xfrm>
            <a:off x="1112655" y="1349818"/>
            <a:ext cx="70651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zh-CN" altLang="en-US" sz="1600" dirty="0">
                <a:solidFill>
                  <a:schemeClr val="bg2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</a:br>
            <a:endParaRPr lang="zh-CN" altLang="en-US" sz="1600" dirty="0">
              <a:solidFill>
                <a:schemeClr val="bg2"/>
              </a:solidFill>
              <a:latin typeface="Raleway" pitchFamily="2" charset="0"/>
              <a:ea typeface="微软雅黑 Light" panose="020B0502040204020203" pitchFamily="34" charset="-122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43120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 userDrawn="1">
  <p:cSld name="1_Cod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 userDrawn="1"/>
        </p:nvSpPr>
        <p:spPr>
          <a:xfrm>
            <a:off x="0" y="0"/>
            <a:ext cx="9234900" cy="5219400"/>
          </a:xfrm>
          <a:prstGeom prst="rect">
            <a:avLst/>
          </a:prstGeom>
          <a:solidFill>
            <a:srgbClr val="4250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3443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" name="Google Shape;51;p6">
            <a:extLst>
              <a:ext uri="{FF2B5EF4-FFF2-40B4-BE49-F238E27FC236}">
                <a16:creationId xmlns:a16="http://schemas.microsoft.com/office/drawing/2014/main" id="{18137EB5-7893-428F-954E-DE313EE72BCE}"/>
              </a:ext>
            </a:extLst>
          </p:cNvPr>
          <p:cNvGrpSpPr/>
          <p:nvPr userDrawn="1"/>
        </p:nvGrpSpPr>
        <p:grpSpPr>
          <a:xfrm>
            <a:off x="337233" y="1093577"/>
            <a:ext cx="1491554" cy="45938"/>
            <a:chOff x="830392" y="1191182"/>
            <a:chExt cx="1491554" cy="45938"/>
          </a:xfrm>
        </p:grpSpPr>
        <p:sp>
          <p:nvSpPr>
            <p:cNvPr id="8" name="Google Shape;52;p6">
              <a:extLst>
                <a:ext uri="{FF2B5EF4-FFF2-40B4-BE49-F238E27FC236}">
                  <a16:creationId xmlns:a16="http://schemas.microsoft.com/office/drawing/2014/main" id="{78FA0663-C3A9-457F-8616-787E0D2B974E}"/>
                </a:ext>
              </a:extLst>
            </p:cNvPr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;p6">
              <a:extLst>
                <a:ext uri="{FF2B5EF4-FFF2-40B4-BE49-F238E27FC236}">
                  <a16:creationId xmlns:a16="http://schemas.microsoft.com/office/drawing/2014/main" id="{0847E6CE-3422-4177-9EA8-55E1B10EF604}"/>
                </a:ext>
              </a:extLst>
            </p:cNvPr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4;p6">
              <a:extLst>
                <a:ext uri="{FF2B5EF4-FFF2-40B4-BE49-F238E27FC236}">
                  <a16:creationId xmlns:a16="http://schemas.microsoft.com/office/drawing/2014/main" id="{E48957AE-E8A0-4A2E-855B-D71E23357E31}"/>
                </a:ext>
              </a:extLst>
            </p:cNvPr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5;p6">
              <a:extLst>
                <a:ext uri="{FF2B5EF4-FFF2-40B4-BE49-F238E27FC236}">
                  <a16:creationId xmlns:a16="http://schemas.microsoft.com/office/drawing/2014/main" id="{CFFA2A8C-CDB5-417F-A01A-3B20F71E3FA2}"/>
                </a:ext>
              </a:extLst>
            </p:cNvPr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32" name="Google Shape;32;p4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" name="Google Shape;51;p6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52" name="Google Shape;52;p6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1" name="Google Shape;61;p7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62" name="Google Shape;62;p7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9" name="Google Shape;69;p8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70" name="Google Shape;70;p8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0" name="Google Shape;80;p9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81" name="Google Shape;81;p9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90" name="Google Shape;90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1" name="Google Shape;101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9" r:id="rId9"/>
    <p:sldLayoutId id="2147483660" r:id="rId10"/>
    <p:sldLayoutId id="2147483666" r:id="rId11"/>
    <p:sldLayoutId id="214748366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1058659" y="2090058"/>
            <a:ext cx="6517798" cy="8631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TensorFlow.js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应用开发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477963" y="3950110"/>
            <a:ext cx="1864653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物联网工程学院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C5CCA7-3CA2-4208-38CC-BE9DBDF2159E}"/>
              </a:ext>
            </a:extLst>
          </p:cNvPr>
          <p:cNvSpPr txBox="1"/>
          <p:nvPr/>
        </p:nvSpPr>
        <p:spPr>
          <a:xfrm>
            <a:off x="834012" y="618256"/>
            <a:ext cx="1517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dk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项目七</a:t>
            </a:r>
            <a:r>
              <a:rPr lang="en-US" altLang="zh-CN" sz="3200" b="1" dirty="0">
                <a:solidFill>
                  <a:schemeClr val="dk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3200" b="1" dirty="0">
              <a:solidFill>
                <a:schemeClr val="dk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8B7C729-23B9-F3E9-6353-2393BB809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2034136"/>
            <a:ext cx="6400800" cy="264302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4C8E936-7C18-C3DE-9B07-C5D71EAE6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55" y="371475"/>
            <a:ext cx="7362825" cy="151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81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6;p20">
            <a:extLst>
              <a:ext uri="{FF2B5EF4-FFF2-40B4-BE49-F238E27FC236}">
                <a16:creationId xmlns:a16="http://schemas.microsoft.com/office/drawing/2014/main" id="{0D6EE50A-3728-C1FA-9DFD-76E476CC7D68}"/>
              </a:ext>
            </a:extLst>
          </p:cNvPr>
          <p:cNvSpPr txBox="1">
            <a:spLocks/>
          </p:cNvSpPr>
          <p:nvPr/>
        </p:nvSpPr>
        <p:spPr>
          <a:xfrm>
            <a:off x="288216" y="292246"/>
            <a:ext cx="3450345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en-US" altLang="zh-CN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TensorFlow.js </a:t>
            </a:r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的核心概念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821D44-4D6E-5A76-CC6F-A9A0A53C356E}"/>
              </a:ext>
            </a:extLst>
          </p:cNvPr>
          <p:cNvSpPr txBox="1"/>
          <p:nvPr/>
        </p:nvSpPr>
        <p:spPr>
          <a:xfrm>
            <a:off x="461963" y="1378538"/>
            <a:ext cx="3952875" cy="2101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张量 </a:t>
            </a:r>
            <a:r>
              <a:rPr lang="en-US" altLang="zh-CN" b="1" kern="1200" dirty="0" err="1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tf.Tensor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：一组形状为一维或多维数组的值。</a:t>
            </a:r>
            <a:r>
              <a:rPr lang="en-US" altLang="zh-CN" kern="1200" dirty="0" err="1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tf.Tensor</a:t>
            </a: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与多维数组非常相似。</a:t>
            </a:r>
          </a:p>
          <a:p>
            <a:endParaRPr lang="zh-CN" altLang="en-US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  <a:p>
            <a:r>
              <a:rPr lang="en-US" altLang="zh-CN" kern="1200" dirty="0" err="1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tf.Tensor</a:t>
            </a: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还包含以下属性：</a:t>
            </a:r>
          </a:p>
          <a:p>
            <a:endParaRPr lang="zh-CN" altLang="en-US" dirty="0"/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rank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：定义张量包含的维数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shape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：定义数据每个维度的大小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kern="1200" dirty="0" err="1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dtype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：定义张量的数据类型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7434ACE-BA88-3F77-513F-004FA4C64D23}"/>
              </a:ext>
            </a:extLst>
          </p:cNvPr>
          <p:cNvSpPr txBox="1"/>
          <p:nvPr/>
        </p:nvSpPr>
        <p:spPr>
          <a:xfrm>
            <a:off x="4414838" y="1663809"/>
            <a:ext cx="457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 a 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tf.tensor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]])</a:t>
            </a:r>
            <a:r>
              <a:rPr lang="en-US" altLang="zh-CN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'shape:'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a.shape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a.print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 shape = 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zh-CN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 b 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tf.tensor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shape)</a:t>
            </a:r>
            <a:r>
              <a:rPr lang="en-US" altLang="zh-CN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'shape:'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b.shape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zh-CN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b.print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576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6;p20">
            <a:extLst>
              <a:ext uri="{FF2B5EF4-FFF2-40B4-BE49-F238E27FC236}">
                <a16:creationId xmlns:a16="http://schemas.microsoft.com/office/drawing/2014/main" id="{0D6EE50A-3728-C1FA-9DFD-76E476CC7D68}"/>
              </a:ext>
            </a:extLst>
          </p:cNvPr>
          <p:cNvSpPr txBox="1">
            <a:spLocks/>
          </p:cNvSpPr>
          <p:nvPr/>
        </p:nvSpPr>
        <p:spPr>
          <a:xfrm>
            <a:off x="288216" y="292246"/>
            <a:ext cx="3450345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en-US" altLang="zh-CN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TensorFlow.js </a:t>
            </a:r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的核心概念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821D44-4D6E-5A76-CC6F-A9A0A53C356E}"/>
              </a:ext>
            </a:extLst>
          </p:cNvPr>
          <p:cNvSpPr txBox="1"/>
          <p:nvPr/>
        </p:nvSpPr>
        <p:spPr>
          <a:xfrm>
            <a:off x="457198" y="1000690"/>
            <a:ext cx="65627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运算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：张量可用于存储数据，而运算则可用于操作该数据。</a:t>
            </a: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TensorFlow.js 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还提供了可对张量执行的适用于线性代数和机器学习的多种运算。</a:t>
            </a:r>
            <a:endParaRPr lang="en-US" altLang="zh-CN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7434ACE-BA88-3F77-513F-004FA4C64D23}"/>
              </a:ext>
            </a:extLst>
          </p:cNvPr>
          <p:cNvSpPr txBox="1"/>
          <p:nvPr/>
        </p:nvSpPr>
        <p:spPr>
          <a:xfrm>
            <a:off x="1371598" y="1663816"/>
            <a:ext cx="587692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对 </a:t>
            </a:r>
            <a:r>
              <a:rPr lang="en-US" altLang="zh-CN" kern="1200" dirty="0" err="1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tf.Tensor</a:t>
            </a: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中的所有元素执行 </a:t>
            </a: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x2 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计算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 x 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tf.tensor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altLang="zh-CN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 y 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x.square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 // equivalent to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tf.square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(x)</a:t>
            </a:r>
          </a:p>
          <a:p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y.print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对两个 </a:t>
            </a:r>
            <a:r>
              <a:rPr lang="en-US" altLang="zh-CN" kern="1200" dirty="0" err="1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tf.Tensor</a:t>
            </a: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的元素执行逐元素相加</a:t>
            </a:r>
          </a:p>
          <a:p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 a 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tf.tensor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altLang="zh-CN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 b 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tf.tensor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altLang="zh-CN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 y 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a.add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(b);  // equivalent to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tf.add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(a, b)</a:t>
            </a:r>
          </a:p>
          <a:p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y.print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zh-CN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318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6;p20">
            <a:extLst>
              <a:ext uri="{FF2B5EF4-FFF2-40B4-BE49-F238E27FC236}">
                <a16:creationId xmlns:a16="http://schemas.microsoft.com/office/drawing/2014/main" id="{0D6EE50A-3728-C1FA-9DFD-76E476CC7D68}"/>
              </a:ext>
            </a:extLst>
          </p:cNvPr>
          <p:cNvSpPr txBox="1">
            <a:spLocks/>
          </p:cNvSpPr>
          <p:nvPr/>
        </p:nvSpPr>
        <p:spPr>
          <a:xfrm>
            <a:off x="288216" y="292246"/>
            <a:ext cx="3450345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en-US" altLang="zh-CN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TensorFlow.js </a:t>
            </a:r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的核心概念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821D44-4D6E-5A76-CC6F-A9A0A53C356E}"/>
              </a:ext>
            </a:extLst>
          </p:cNvPr>
          <p:cNvSpPr txBox="1"/>
          <p:nvPr/>
        </p:nvSpPr>
        <p:spPr>
          <a:xfrm>
            <a:off x="1819274" y="1769611"/>
            <a:ext cx="550545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模型和层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：</a:t>
            </a:r>
            <a:endParaRPr lang="en-US" altLang="zh-CN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  <a:p>
            <a:pPr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可以用</a:t>
            </a: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Layers API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来建立模型，也用</a:t>
            </a: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Core API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来搭建相同的模型。</a:t>
            </a:r>
          </a:p>
          <a:p>
            <a:pPr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Layers API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有两种方式创建模型：第一种是创建 </a:t>
            </a: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sequential 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模型，第二种是创建 </a:t>
            </a: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functional 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模型。</a:t>
            </a:r>
          </a:p>
          <a:p>
            <a:endParaRPr lang="en-US" altLang="zh-CN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7434ACE-BA88-3F77-513F-004FA4C64D23}"/>
              </a:ext>
            </a:extLst>
          </p:cNvPr>
          <p:cNvSpPr txBox="1"/>
          <p:nvPr/>
        </p:nvSpPr>
        <p:spPr>
          <a:xfrm>
            <a:off x="681039" y="1050383"/>
            <a:ext cx="8462961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创建 </a:t>
            </a: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Sequential 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模型</a:t>
            </a:r>
            <a:endParaRPr lang="en-US" altLang="zh-CN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 model 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tf.sequential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layers: [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tf.layers.dense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inputShape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784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units: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activation: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}),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tf.layers.dense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({units: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activation: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}),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]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</a:t>
            </a:r>
            <a:r>
              <a:rPr lang="en-US" altLang="zh-CN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函数式模型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 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tf.input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({shape: 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784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]})</a:t>
            </a:r>
            <a:r>
              <a:rPr lang="en-US" altLang="zh-CN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 dense1 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tf.layers.dense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({units: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activation: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}).apply(input)</a:t>
            </a:r>
            <a:r>
              <a:rPr lang="en-US" altLang="zh-CN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 dense2 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tf.layers.dense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({units: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activation: 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altLang="zh-C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}).apply(dense1)</a:t>
            </a:r>
            <a:r>
              <a:rPr lang="en-US" altLang="zh-CN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 model 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tf.model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({inputs: input, outputs: dense2})</a:t>
            </a:r>
            <a:r>
              <a:rPr lang="en-US" altLang="zh-CN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709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6;p20">
            <a:extLst>
              <a:ext uri="{FF2B5EF4-FFF2-40B4-BE49-F238E27FC236}">
                <a16:creationId xmlns:a16="http://schemas.microsoft.com/office/drawing/2014/main" id="{0D6EE50A-3728-C1FA-9DFD-76E476CC7D68}"/>
              </a:ext>
            </a:extLst>
          </p:cNvPr>
          <p:cNvSpPr txBox="1">
            <a:spLocks/>
          </p:cNvSpPr>
          <p:nvPr/>
        </p:nvSpPr>
        <p:spPr>
          <a:xfrm>
            <a:off x="288216" y="292246"/>
            <a:ext cx="3450345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en-US" altLang="zh-CN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TensorFlow.js </a:t>
            </a:r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的核心概念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821D44-4D6E-5A76-CC6F-A9A0A53C356E}"/>
              </a:ext>
            </a:extLst>
          </p:cNvPr>
          <p:cNvSpPr txBox="1"/>
          <p:nvPr/>
        </p:nvSpPr>
        <p:spPr>
          <a:xfrm>
            <a:off x="719134" y="986386"/>
            <a:ext cx="7181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内存管理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：使用 </a:t>
            </a: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WebGL 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后端时，必须显式管理 </a:t>
            </a:r>
            <a:r>
              <a:rPr lang="en-US" altLang="zh-CN" kern="1200" dirty="0" err="1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tf.Tensor</a:t>
            </a: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内存（即使 </a:t>
            </a:r>
            <a:r>
              <a:rPr lang="en-US" altLang="zh-CN" kern="1200" dirty="0" err="1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tf.Tensor</a:t>
            </a: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超出范围也不足以释放其内存）。</a:t>
            </a:r>
            <a:endParaRPr lang="en-US" altLang="zh-CN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7434ACE-BA88-3F77-513F-004FA4C64D23}"/>
              </a:ext>
            </a:extLst>
          </p:cNvPr>
          <p:cNvSpPr txBox="1"/>
          <p:nvPr/>
        </p:nvSpPr>
        <p:spPr>
          <a:xfrm>
            <a:off x="1147759" y="1568566"/>
            <a:ext cx="6753227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要销毁 </a:t>
            </a:r>
            <a:r>
              <a:rPr lang="en-US" altLang="zh-CN" kern="1200" dirty="0" err="1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tf.Tensor</a:t>
            </a: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的内存，您可以使用 </a:t>
            </a: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dispose() 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方法或 </a:t>
            </a:r>
            <a:r>
              <a:rPr lang="en-US" altLang="zh-CN" kern="1200" dirty="0" err="1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tf.dispose</a:t>
            </a:r>
            <a:r>
              <a:rPr lang="en-US" altLang="zh-CN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()</a:t>
            </a:r>
          </a:p>
          <a:p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 a 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tf.tensor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]])</a:t>
            </a:r>
            <a:r>
              <a:rPr lang="en-US" altLang="zh-CN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a.dispose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// Equivalent to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tf.dispose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(a)</a:t>
            </a:r>
          </a:p>
          <a:p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kern="1200" dirty="0" err="1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tf.tidy</a:t>
            </a:r>
            <a:r>
              <a:rPr lang="zh-CN" altLang="en-US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执行一个函数并清除所有创建的中间张量</a:t>
            </a:r>
            <a:b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 a 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tf.tensor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]])</a:t>
            </a:r>
            <a:r>
              <a:rPr lang="en-US" altLang="zh-CN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 y 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tf.tidy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 =&gt; {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const result = 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a.square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().log().neg();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result;</a:t>
            </a:r>
          </a:p>
          <a:p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</a:t>
            </a:r>
            <a:r>
              <a:rPr lang="en-US" altLang="zh-CN" b="0" dirty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343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>
            <a:spLocks noGrp="1"/>
          </p:cNvSpPr>
          <p:nvPr>
            <p:ph type="title"/>
          </p:nvPr>
        </p:nvSpPr>
        <p:spPr>
          <a:xfrm>
            <a:off x="2067713" y="2127313"/>
            <a:ext cx="5195100" cy="794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预测汽车油耗效率</a:t>
            </a:r>
            <a:endParaRPr dirty="0"/>
          </a:p>
        </p:txBody>
      </p:sp>
      <p:sp>
        <p:nvSpPr>
          <p:cNvPr id="2" name="Google Shape;394;p49">
            <a:extLst>
              <a:ext uri="{FF2B5EF4-FFF2-40B4-BE49-F238E27FC236}">
                <a16:creationId xmlns:a16="http://schemas.microsoft.com/office/drawing/2014/main" id="{FAD3D508-1206-5D3D-3E8C-35633BF4385F}"/>
              </a:ext>
            </a:extLst>
          </p:cNvPr>
          <p:cNvSpPr txBox="1">
            <a:spLocks/>
          </p:cNvSpPr>
          <p:nvPr/>
        </p:nvSpPr>
        <p:spPr>
          <a:xfrm>
            <a:off x="588325" y="360907"/>
            <a:ext cx="1548401" cy="82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dirty="0"/>
              <a:t>任务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516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654930" y="325584"/>
            <a:ext cx="1283408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项目步骤</a:t>
            </a:r>
          </a:p>
        </p:txBody>
      </p:sp>
      <p:sp>
        <p:nvSpPr>
          <p:cNvPr id="46" name="Rectangle 2">
            <a:extLst>
              <a:ext uri="{FF2B5EF4-FFF2-40B4-BE49-F238E27FC236}">
                <a16:creationId xmlns:a16="http://schemas.microsoft.com/office/drawing/2014/main" id="{E2E78AFF-5653-6861-3408-1EAC02D8C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773" y="-1393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48BB76-7B51-1AAA-C02A-63CE47F42CBA}"/>
              </a:ext>
            </a:extLst>
          </p:cNvPr>
          <p:cNvSpPr txBox="1"/>
          <p:nvPr/>
        </p:nvSpPr>
        <p:spPr>
          <a:xfrm>
            <a:off x="1972206" y="1339787"/>
            <a:ext cx="4572000" cy="2288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>
                <a:schemeClr val="accent1"/>
              </a:buClr>
              <a:buSzPts val="1300"/>
            </a:pPr>
            <a:r>
              <a:rPr lang="en-US" altLang="zh-CN" sz="1600" b="1" dirty="0">
                <a:solidFill>
                  <a:srgbClr val="1A9988"/>
                </a:solidFill>
                <a:latin typeface="Arial Black" panose="020B0A04020102020204" pitchFamily="34" charset="0"/>
                <a:sym typeface="Lato"/>
              </a:rPr>
              <a:t>Setp1</a:t>
            </a:r>
            <a:r>
              <a:rPr lang="zh-CN" altLang="en-US" sz="1600" b="1" dirty="0">
                <a:solidFill>
                  <a:srgbClr val="1A9988"/>
                </a:solidFill>
                <a:latin typeface="Arial Black" panose="020B0A04020102020204" pitchFamily="34" charset="0"/>
                <a:sym typeface="Lato"/>
              </a:rPr>
              <a:t>：</a:t>
            </a:r>
            <a:r>
              <a:rPr lang="zh-CN" altLang="en-US" sz="1600" dirty="0">
                <a:solidFill>
                  <a:schemeClr val="accent1"/>
                </a:solidFill>
                <a:latin typeface="Lato"/>
                <a:sym typeface="Lato"/>
              </a:rPr>
              <a:t>加载数据并准备进行训练；</a:t>
            </a:r>
          </a:p>
          <a:p>
            <a:pPr lvl="0">
              <a:lnSpc>
                <a:spcPct val="200000"/>
              </a:lnSpc>
              <a:buClr>
                <a:schemeClr val="accent1"/>
              </a:buClr>
              <a:buSzPts val="1300"/>
            </a:pPr>
            <a:r>
              <a:rPr lang="en-US" altLang="zh-CN" sz="1600" b="1" dirty="0">
                <a:solidFill>
                  <a:srgbClr val="1A9988"/>
                </a:solidFill>
                <a:latin typeface="Arial Black" panose="020B0A04020102020204" pitchFamily="34" charset="0"/>
                <a:sym typeface="Lato"/>
              </a:rPr>
              <a:t>Setp2</a:t>
            </a:r>
            <a:r>
              <a:rPr lang="zh-CN" altLang="en-US" sz="1600" b="1" dirty="0">
                <a:solidFill>
                  <a:srgbClr val="1A9988"/>
                </a:solidFill>
                <a:latin typeface="Arial Black" panose="020B0A04020102020204" pitchFamily="34" charset="0"/>
                <a:sym typeface="Lato"/>
              </a:rPr>
              <a:t>：</a:t>
            </a:r>
            <a:r>
              <a:rPr lang="zh-CN" altLang="en-US" sz="1600" dirty="0">
                <a:solidFill>
                  <a:schemeClr val="accent1"/>
                </a:solidFill>
                <a:latin typeface="Lato"/>
                <a:sym typeface="Lato"/>
              </a:rPr>
              <a:t>定义模型结构；</a:t>
            </a:r>
          </a:p>
          <a:p>
            <a:pPr lvl="0">
              <a:lnSpc>
                <a:spcPct val="200000"/>
              </a:lnSpc>
              <a:buClr>
                <a:schemeClr val="accent1"/>
              </a:buClr>
              <a:buSzPts val="1300"/>
            </a:pPr>
            <a:r>
              <a:rPr lang="en-US" altLang="zh-CN" sz="1600" b="1" dirty="0">
                <a:solidFill>
                  <a:srgbClr val="1A9988"/>
                </a:solidFill>
                <a:latin typeface="Arial Black" panose="020B0A04020102020204" pitchFamily="34" charset="0"/>
                <a:sym typeface="Lato"/>
              </a:rPr>
              <a:t>Setp3</a:t>
            </a:r>
            <a:r>
              <a:rPr lang="zh-CN" altLang="en-US" sz="1600" b="1" dirty="0">
                <a:solidFill>
                  <a:srgbClr val="1A9988"/>
                </a:solidFill>
                <a:latin typeface="Arial Black" panose="020B0A04020102020204" pitchFamily="34" charset="0"/>
                <a:sym typeface="Lato"/>
              </a:rPr>
              <a:t>：</a:t>
            </a:r>
            <a:r>
              <a:rPr lang="zh-CN" altLang="en-US" sz="1600" dirty="0">
                <a:solidFill>
                  <a:schemeClr val="accent1"/>
                </a:solidFill>
                <a:latin typeface="Lato"/>
                <a:sym typeface="Lato"/>
              </a:rPr>
              <a:t>训练模型，并监视其性能；</a:t>
            </a:r>
          </a:p>
          <a:p>
            <a:pPr lvl="0">
              <a:lnSpc>
                <a:spcPct val="200000"/>
              </a:lnSpc>
              <a:buClr>
                <a:schemeClr val="accent1"/>
              </a:buClr>
              <a:buSzPts val="1300"/>
            </a:pPr>
            <a:r>
              <a:rPr lang="en-US" altLang="zh-CN" sz="1600" b="1" dirty="0">
                <a:solidFill>
                  <a:srgbClr val="1A9988"/>
                </a:solidFill>
                <a:latin typeface="Arial Black" panose="020B0A04020102020204" pitchFamily="34" charset="0"/>
                <a:sym typeface="Lato"/>
              </a:rPr>
              <a:t>Setp4</a:t>
            </a:r>
            <a:r>
              <a:rPr lang="zh-CN" altLang="en-US" sz="1600" b="1" dirty="0">
                <a:solidFill>
                  <a:srgbClr val="1A9988"/>
                </a:solidFill>
                <a:latin typeface="Arial Black" panose="020B0A04020102020204" pitchFamily="34" charset="0"/>
                <a:sym typeface="Lato"/>
              </a:rPr>
              <a:t>：</a:t>
            </a:r>
            <a:r>
              <a:rPr lang="zh-CN" altLang="en-US" sz="1600" dirty="0">
                <a:solidFill>
                  <a:schemeClr val="accent1"/>
                </a:solidFill>
                <a:latin typeface="Lato"/>
                <a:sym typeface="Lato"/>
              </a:rPr>
              <a:t>评估模型。</a:t>
            </a:r>
          </a:p>
          <a:p>
            <a:pPr marL="342900" lvl="0" indent="-342900">
              <a:lnSpc>
                <a:spcPct val="115000"/>
              </a:lnSpc>
              <a:buClr>
                <a:schemeClr val="accent1"/>
              </a:buClr>
              <a:buSzPts val="1300"/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0856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619126" y="623651"/>
            <a:ext cx="8467725" cy="40739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lnSpc>
                <a:spcPct val="100000"/>
              </a:lnSpc>
              <a:buNone/>
            </a:pPr>
            <a:r>
              <a:rPr lang="en-US" altLang="zh-CN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zh-CN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zh-CN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zh-CN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TensorFlow.js Tutorial</a:t>
            </a:r>
            <a:r>
              <a:rPr lang="en-US" altLang="zh-CN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CN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Import TensorFlow.js --&gt;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"https://cdn.jsdelivr.net/</a:t>
            </a:r>
            <a:r>
              <a:rPr lang="en-US" altLang="zh-CN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/@tensorflow/tfjs@2.0.0/dist/tf.min.js"</a:t>
            </a:r>
            <a:r>
              <a:rPr lang="en-US" altLang="zh-CN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CN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Import </a:t>
            </a:r>
            <a:r>
              <a:rPr lang="en-US" altLang="zh-CN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tfjs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-vis --&gt;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"https://cdn.jsdelivr.net/</a:t>
            </a:r>
            <a:r>
              <a:rPr lang="en-US" altLang="zh-CN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/@tensorflow/tfjs-vis@1.0.2/dist/tfjs-vis.umd.min.js"</a:t>
            </a:r>
            <a:r>
              <a:rPr lang="en-US" altLang="zh-CN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CN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Import the main script file --&gt;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"index.js"</a:t>
            </a:r>
            <a:r>
              <a:rPr lang="en-US" altLang="zh-CN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CN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lnSpc>
                <a:spcPct val="100000"/>
              </a:lnSpc>
              <a:buNone/>
            </a:pPr>
            <a:b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zh-CN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zh-CN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zh-CN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zh-CN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创建主页并加载数据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4D585E-C764-F386-4CC5-38B5238DC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652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619126" y="623651"/>
            <a:ext cx="8467725" cy="40739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getData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carsDataResponse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fetch(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'https://storage.googleapis.com/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tfjs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-tutorials/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carsData.json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carsData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carsDataResponse.json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 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cleaned =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carsData.map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(car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({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mpg: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car.Miles_per_Gallon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horsepower: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car.Horsepower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}))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.filter(car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(car.mpg !=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car.horsepower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cleaned;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run() {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Load and plot the original input data that we are going to train on.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data =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getData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values =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data.map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({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x: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d.horsepower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y: d.mpg,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}));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tfvis.render.scatterplot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200" dirty="0">
                <a:solidFill>
                  <a:srgbClr val="6A9955"/>
                </a:solidFill>
                <a:latin typeface="Consolas" panose="020B0609020204030204" pitchFamily="49" charset="0"/>
              </a:rPr>
              <a:t>……// More code will be added below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创建</a:t>
            </a:r>
            <a:r>
              <a:rPr lang="en-US" altLang="zh-CN" sz="1800" b="1" dirty="0">
                <a:solidFill>
                  <a:schemeClr val="bg1"/>
                </a:solidFill>
              </a:rPr>
              <a:t>index.js,</a:t>
            </a:r>
            <a:r>
              <a:rPr lang="zh-CN" altLang="en-US" sz="1800" b="1" dirty="0">
                <a:solidFill>
                  <a:schemeClr val="bg1"/>
                </a:solidFill>
              </a:rPr>
              <a:t>加载数据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4D585E-C764-F386-4CC5-38B5238DC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508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243768" y="270624"/>
            <a:ext cx="363767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通过 </a:t>
            </a:r>
            <a:r>
              <a:rPr lang="en-US" altLang="zh-CN" sz="2000" dirty="0" err="1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tfvis</a:t>
            </a:r>
            <a:r>
              <a:rPr lang="en-US" altLang="zh-CN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 </a:t>
            </a:r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将数据绘制成散点图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CFFFC23-1EBB-85D6-FDED-FFB9D7B70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167" y="8129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D9D60B-F63F-46E7-BC3F-2C3424627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899" y="452436"/>
            <a:ext cx="3971925" cy="39719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704398A-4B9A-91B4-8E11-69CE852065B1}"/>
              </a:ext>
            </a:extLst>
          </p:cNvPr>
          <p:cNvSpPr txBox="1"/>
          <p:nvPr/>
        </p:nvSpPr>
        <p:spPr>
          <a:xfrm>
            <a:off x="504823" y="1589426"/>
            <a:ext cx="309086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1A9988"/>
                </a:solidFill>
                <a:effectLst/>
                <a:latin typeface="Consolas" panose="020B0609020204030204" pitchFamily="49" charset="0"/>
              </a:rPr>
              <a:t># mpg - &gt; </a:t>
            </a:r>
            <a:r>
              <a:rPr lang="zh-CN" altLang="en-US" b="0" dirty="0">
                <a:solidFill>
                  <a:srgbClr val="1A9988"/>
                </a:solidFill>
                <a:effectLst/>
                <a:latin typeface="Consolas" panose="020B0609020204030204" pitchFamily="49" charset="0"/>
              </a:rPr>
              <a:t>燃油效率</a:t>
            </a:r>
          </a:p>
          <a:p>
            <a:r>
              <a:rPr lang="en-US" altLang="zh-CN" b="0" dirty="0">
                <a:solidFill>
                  <a:srgbClr val="1A9988"/>
                </a:solidFill>
                <a:effectLst/>
                <a:latin typeface="Consolas" panose="020B0609020204030204" pitchFamily="49" charset="0"/>
              </a:rPr>
              <a:t># cylinders -&gt; </a:t>
            </a:r>
            <a:r>
              <a:rPr lang="zh-CN" altLang="en-US" b="0" dirty="0">
                <a:solidFill>
                  <a:srgbClr val="1A9988"/>
                </a:solidFill>
                <a:effectLst/>
                <a:latin typeface="Consolas" panose="020B0609020204030204" pitchFamily="49" charset="0"/>
              </a:rPr>
              <a:t>气缸</a:t>
            </a:r>
          </a:p>
          <a:p>
            <a:r>
              <a:rPr lang="en-US" altLang="zh-CN" b="0" dirty="0">
                <a:solidFill>
                  <a:srgbClr val="1A9988"/>
                </a:solidFill>
                <a:effectLst/>
                <a:latin typeface="Consolas" panose="020B0609020204030204" pitchFamily="49" charset="0"/>
              </a:rPr>
              <a:t># displacement - &gt; </a:t>
            </a:r>
            <a:r>
              <a:rPr lang="zh-CN" altLang="en-US" b="0" dirty="0">
                <a:solidFill>
                  <a:srgbClr val="1A9988"/>
                </a:solidFill>
                <a:effectLst/>
                <a:latin typeface="Consolas" panose="020B0609020204030204" pitchFamily="49" charset="0"/>
              </a:rPr>
              <a:t>排量</a:t>
            </a:r>
          </a:p>
          <a:p>
            <a:r>
              <a:rPr lang="en-US" altLang="zh-CN" b="0" dirty="0">
                <a:solidFill>
                  <a:srgbClr val="1A9988"/>
                </a:solidFill>
                <a:effectLst/>
                <a:latin typeface="Consolas" panose="020B0609020204030204" pitchFamily="49" charset="0"/>
              </a:rPr>
              <a:t># horsepower - &gt; </a:t>
            </a:r>
            <a:r>
              <a:rPr lang="zh-CN" altLang="en-US" b="0" dirty="0">
                <a:solidFill>
                  <a:srgbClr val="1A9988"/>
                </a:solidFill>
                <a:effectLst/>
                <a:latin typeface="Consolas" panose="020B0609020204030204" pitchFamily="49" charset="0"/>
              </a:rPr>
              <a:t>马力</a:t>
            </a:r>
          </a:p>
          <a:p>
            <a:r>
              <a:rPr lang="en-US" altLang="zh-CN" b="0" dirty="0">
                <a:solidFill>
                  <a:srgbClr val="1A9988"/>
                </a:solidFill>
                <a:effectLst/>
                <a:latin typeface="Consolas" panose="020B0609020204030204" pitchFamily="49" charset="0"/>
              </a:rPr>
              <a:t># weight - &gt; </a:t>
            </a:r>
            <a:r>
              <a:rPr lang="zh-CN" altLang="en-US" b="0" dirty="0">
                <a:solidFill>
                  <a:srgbClr val="1A9988"/>
                </a:solidFill>
                <a:effectLst/>
                <a:latin typeface="Consolas" panose="020B0609020204030204" pitchFamily="49" charset="0"/>
              </a:rPr>
              <a:t>重量</a:t>
            </a:r>
          </a:p>
          <a:p>
            <a:r>
              <a:rPr lang="en-US" altLang="zh-CN" b="0" dirty="0">
                <a:solidFill>
                  <a:srgbClr val="1A9988"/>
                </a:solidFill>
                <a:effectLst/>
                <a:latin typeface="Consolas" panose="020B0609020204030204" pitchFamily="49" charset="0"/>
              </a:rPr>
              <a:t># acceleration - &gt; </a:t>
            </a:r>
            <a:r>
              <a:rPr lang="zh-CN" altLang="en-US" b="0" dirty="0">
                <a:solidFill>
                  <a:srgbClr val="1A9988"/>
                </a:solidFill>
                <a:effectLst/>
                <a:latin typeface="Consolas" panose="020B0609020204030204" pitchFamily="49" charset="0"/>
              </a:rPr>
              <a:t>加速度</a:t>
            </a:r>
          </a:p>
          <a:p>
            <a:r>
              <a:rPr lang="en-US" altLang="zh-CN" b="0" dirty="0">
                <a:solidFill>
                  <a:srgbClr val="1A9988"/>
                </a:solidFill>
                <a:effectLst/>
                <a:latin typeface="Consolas" panose="020B0609020204030204" pitchFamily="49" charset="0"/>
              </a:rPr>
              <a:t># model year - &gt; </a:t>
            </a:r>
            <a:r>
              <a:rPr lang="zh-CN" altLang="en-US" b="0" dirty="0">
                <a:solidFill>
                  <a:srgbClr val="1A9988"/>
                </a:solidFill>
                <a:effectLst/>
                <a:latin typeface="Consolas" panose="020B0609020204030204" pitchFamily="49" charset="0"/>
              </a:rPr>
              <a:t>型号年份</a:t>
            </a:r>
          </a:p>
          <a:p>
            <a:r>
              <a:rPr lang="en-US" altLang="zh-CN" b="0" dirty="0">
                <a:solidFill>
                  <a:srgbClr val="1A9988"/>
                </a:solidFill>
                <a:effectLst/>
                <a:latin typeface="Consolas" panose="020B0609020204030204" pitchFamily="49" charset="0"/>
              </a:rPr>
              <a:t># origin = &gt; </a:t>
            </a:r>
            <a:r>
              <a:rPr lang="zh-CN" altLang="en-US" b="0" dirty="0">
                <a:solidFill>
                  <a:srgbClr val="1A9988"/>
                </a:solidFill>
                <a:effectLst/>
                <a:latin typeface="Consolas" panose="020B0609020204030204" pitchFamily="49" charset="0"/>
              </a:rPr>
              <a:t>编号</a:t>
            </a:r>
          </a:p>
          <a:p>
            <a:r>
              <a:rPr lang="en-US" altLang="zh-CN" b="0" dirty="0">
                <a:solidFill>
                  <a:srgbClr val="1A9988"/>
                </a:solidFill>
                <a:effectLst/>
                <a:latin typeface="Consolas" panose="020B0609020204030204" pitchFamily="49" charset="0"/>
              </a:rPr>
              <a:t># car name - &gt; </a:t>
            </a:r>
            <a:r>
              <a:rPr lang="zh-CN" altLang="en-US" b="0" dirty="0">
                <a:solidFill>
                  <a:srgbClr val="1A9988"/>
                </a:solidFill>
                <a:effectLst/>
                <a:latin typeface="Consolas" panose="020B0609020204030204" pitchFamily="49" charset="0"/>
              </a:rPr>
              <a:t>原产地</a:t>
            </a:r>
          </a:p>
        </p:txBody>
      </p:sp>
    </p:spTree>
    <p:extLst>
      <p:ext uri="{BB962C8B-B14F-4D97-AF65-F5344CB8AC3E}">
        <p14:creationId xmlns:p14="http://schemas.microsoft.com/office/powerpoint/2010/main" val="136634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title" idx="4294967295"/>
          </p:nvPr>
        </p:nvSpPr>
        <p:spPr>
          <a:xfrm>
            <a:off x="377562" y="198176"/>
            <a:ext cx="1736777" cy="639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accent5"/>
                </a:solidFill>
              </a:rPr>
              <a:t> </a:t>
            </a:r>
            <a:r>
              <a:rPr lang="zh-CN" altLang="en-US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项目目标</a:t>
            </a:r>
            <a:endParaRPr dirty="0">
              <a:solidFill>
                <a:schemeClr val="accent5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Google Shape;231;p27">
            <a:extLst>
              <a:ext uri="{FF2B5EF4-FFF2-40B4-BE49-F238E27FC236}">
                <a16:creationId xmlns:a16="http://schemas.microsoft.com/office/drawing/2014/main" id="{13E3079E-BBF3-46AA-B778-ACDBA587C03B}"/>
              </a:ext>
            </a:extLst>
          </p:cNvPr>
          <p:cNvSpPr txBox="1"/>
          <p:nvPr/>
        </p:nvSpPr>
        <p:spPr>
          <a:xfrm>
            <a:off x="4086225" y="837940"/>
            <a:ext cx="4907756" cy="373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zh-CN" altLang="en-US" sz="2800" b="1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Raleway Light"/>
              </a:rPr>
              <a:t>能力目标</a:t>
            </a:r>
            <a:endParaRPr sz="2800" b="1" dirty="0">
              <a:latin typeface="微软雅黑 Light" panose="020B0502040204020203" pitchFamily="34" charset="-122"/>
              <a:ea typeface="微软雅黑 Light" panose="020B0502040204020203" pitchFamily="34" charset="-122"/>
              <a:sym typeface="Raleway Light"/>
            </a:endParaRP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能通过</a:t>
            </a:r>
            <a:r>
              <a:rPr lang="en-US" altLang="zh-CN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Layers API</a:t>
            </a: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创建模型</a:t>
            </a: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能通过</a:t>
            </a:r>
            <a:r>
              <a:rPr lang="en-US" altLang="zh-CN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Core API</a:t>
            </a: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创建模型</a:t>
            </a: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能在浏览器中使用</a:t>
            </a:r>
            <a:r>
              <a:rPr lang="en-US" altLang="zh-CN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TensorFlow.js</a:t>
            </a: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能在</a:t>
            </a:r>
            <a:r>
              <a:rPr lang="en-US" altLang="zh-CN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Node.js</a:t>
            </a: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中使用</a:t>
            </a:r>
            <a:r>
              <a:rPr lang="en-US" altLang="zh-CN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TensorFlow.js</a:t>
            </a: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能熟练使用</a:t>
            </a:r>
            <a:r>
              <a:rPr lang="en-US" altLang="zh-CN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Node.js </a:t>
            </a: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能熟练的</a:t>
            </a:r>
            <a:r>
              <a:rPr lang="en-US" altLang="zh-CN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TensorFlow.js</a:t>
            </a: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模型部署，开发相应</a:t>
            </a:r>
            <a:r>
              <a:rPr lang="en-US" altLang="zh-CN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应用</a:t>
            </a:r>
          </a:p>
        </p:txBody>
      </p:sp>
      <p:sp>
        <p:nvSpPr>
          <p:cNvPr id="2" name="Google Shape;231;p27">
            <a:extLst>
              <a:ext uri="{FF2B5EF4-FFF2-40B4-BE49-F238E27FC236}">
                <a16:creationId xmlns:a16="http://schemas.microsoft.com/office/drawing/2014/main" id="{8D1B4B94-1630-6A1D-9430-4B6521CD16DA}"/>
              </a:ext>
            </a:extLst>
          </p:cNvPr>
          <p:cNvSpPr txBox="1"/>
          <p:nvPr/>
        </p:nvSpPr>
        <p:spPr>
          <a:xfrm>
            <a:off x="427568" y="1235868"/>
            <a:ext cx="4065277" cy="320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800" b="1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Raleway Light"/>
              </a:rPr>
              <a:t>知识目标</a:t>
            </a:r>
            <a:endParaRPr sz="2800" b="1" dirty="0">
              <a:latin typeface="微软雅黑 Light" panose="020B0502040204020203" pitchFamily="34" charset="-122"/>
              <a:ea typeface="微软雅黑 Light" panose="020B0502040204020203" pitchFamily="34" charset="-122"/>
              <a:sym typeface="Raleway Light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了解</a:t>
            </a:r>
            <a:r>
              <a:rPr lang="en-US" altLang="zh-CN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TensorFlow.js</a:t>
            </a: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的优点</a:t>
            </a:r>
            <a:endParaRPr lang="en-US" altLang="zh-CN" sz="20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</a:rPr>
              <a:t>了解</a:t>
            </a:r>
            <a:r>
              <a:rPr lang="en-US" altLang="zh-CN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</a:rPr>
              <a:t>TensorFlow.js</a:t>
            </a: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</a:rPr>
              <a:t>的相关概念</a:t>
            </a:r>
            <a:endParaRPr lang="en-US" altLang="zh-CN" sz="20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</a:rPr>
              <a:t>掌握</a:t>
            </a:r>
            <a:r>
              <a:rPr lang="en-US" altLang="zh-CN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</a:rPr>
              <a:t>TensorFlow.js</a:t>
            </a: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</a:rPr>
              <a:t>环境配置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676275" y="534776"/>
            <a:ext cx="8467725" cy="40739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createModel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146050" indent="0">
              <a:buNone/>
            </a:pP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Create a sequential model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model = 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tf.sequential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pPr marL="146050" indent="0">
              <a:buNone/>
            </a:pP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Add a single input layer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tf.layers.dense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inputShape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altLang="zh-C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units: </a:t>
            </a:r>
            <a:r>
              <a:rPr lang="en-US" altLang="zh-C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useBias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}));</a:t>
            </a:r>
          </a:p>
          <a:p>
            <a:pPr marL="146050" indent="0">
              <a:buNone/>
            </a:pP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Add an output layer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model.add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tf.layers.dense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({units: </a:t>
            </a:r>
            <a:r>
              <a:rPr lang="en-US" altLang="zh-CN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useBias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}));</a:t>
            </a:r>
          </a:p>
          <a:p>
            <a:pPr marL="146050" indent="0">
              <a:buNone/>
            </a:pP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model;</a:t>
            </a:r>
          </a:p>
          <a:p>
            <a:pPr marL="146050" indent="0">
              <a:buNone/>
            </a:pP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146050" indent="0">
              <a:buNone/>
            </a:pPr>
            <a:r>
              <a:rPr lang="en-US" altLang="zh-CN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Create the model</a:t>
            </a:r>
            <a:endParaRPr lang="en-US" altLang="zh-C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model = </a:t>
            </a: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createModel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 </a:t>
            </a:r>
          </a:p>
          <a:p>
            <a:pPr marL="146050" indent="0">
              <a:buNone/>
            </a:pPr>
            <a:r>
              <a:rPr lang="en-US" altLang="zh-CN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tfvis.show.modelSummary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({name: </a:t>
            </a:r>
            <a:r>
              <a:rPr lang="en-US" altLang="zh-CN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'Model Summary'</a:t>
            </a:r>
            <a:r>
              <a:rPr lang="en-US" altLang="zh-C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 model);</a:t>
            </a: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864176" y="99008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定义模型结构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4D585E-C764-F386-4CC5-38B5238DC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391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733425" y="425238"/>
            <a:ext cx="8467725" cy="47182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convertToTensor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(data) {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tf.tidy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1. Shuffle the data    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tf.util.shuffle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(data);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Step 2. Convert data to Tensor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inputs =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data.map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d.horsepower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labels =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data.map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d.mpg);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inputTensor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tf.tensor2d(inputs, [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inputs.length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labelTensor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tf.tensor2d(labels, [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labels.length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//Step 3. Normalize the data to the range 0 - 1 using min-max scaling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inputMax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inputTensor.max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inputMin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inputTensor.min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 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labelMax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labelTensor.max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labelMin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labelTensor.min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normalizedInputs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inputTensor.sub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inputMin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).div(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inputMax.sub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inputMin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normalizedLabels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labelTensor.sub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labelMin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).div(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labelMax.sub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labelMin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...    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Return the min/max bounds so we can use them later.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  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864176" y="99008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数据预处理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4D585E-C764-F386-4CC5-38B5238DC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903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733425" y="425238"/>
            <a:ext cx="8467725" cy="47182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trainModel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(model, inputs, labels) {</a:t>
            </a:r>
          </a:p>
          <a:p>
            <a:pPr marL="146050" indent="0"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Prepare the model for training.  </a:t>
            </a:r>
            <a:endParaRPr lang="en-US" altLang="zh-CN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model.compile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 marL="146050" indent="0"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optimizer: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tf.train.adam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pPr marL="146050" indent="0"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loss: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tf.losses.meanSquaredError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146050" indent="0"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metrics: [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mse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 marL="146050" indent="0"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pPr marL="146050" indent="0"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146050" indent="0"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batchSize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146050" indent="0"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epochs =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146050" indent="0"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146050" indent="0"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model.fit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(inputs, labels, {</a:t>
            </a:r>
          </a:p>
          <a:p>
            <a:pPr marL="146050" indent="0"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batchSize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146050" indent="0"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epochs,</a:t>
            </a:r>
          </a:p>
          <a:p>
            <a:pPr marL="146050" indent="0"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shuffle: </a:t>
            </a:r>
            <a:r>
              <a:rPr lang="en-US" altLang="zh-CN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146050" indent="0"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callbacks: </a:t>
            </a:r>
            <a:r>
              <a:rPr lang="en-US" altLang="zh-CN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tfvis.show.fitCallbacks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146050" indent="0"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 name: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'Training Performance'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pPr marL="146050" indent="0"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[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'loss'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mse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</a:p>
          <a:p>
            <a:pPr marL="146050" indent="0"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 height: </a:t>
            </a:r>
            <a:r>
              <a:rPr lang="en-US" altLang="zh-CN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callbacks: [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onEpochEnd</a:t>
            </a:r>
            <a:r>
              <a:rPr lang="en-US" altLang="zh-C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}</a:t>
            </a:r>
          </a:p>
          <a:p>
            <a:pPr marL="146050" indent="0"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)</a:t>
            </a:r>
          </a:p>
          <a:p>
            <a:pPr marL="146050" indent="0"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pPr marL="146050" indent="0">
              <a:buNone/>
            </a:pPr>
            <a:r>
              <a:rPr lang="en-US" altLang="zh-CN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840364" y="94246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训练与测试模型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4D585E-C764-F386-4CC5-38B5238DC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055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494063" y="297873"/>
            <a:ext cx="178347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训练预测结果</a:t>
            </a:r>
          </a:p>
        </p:txBody>
      </p:sp>
      <p:sp>
        <p:nvSpPr>
          <p:cNvPr id="46" name="Rectangle 2">
            <a:extLst>
              <a:ext uri="{FF2B5EF4-FFF2-40B4-BE49-F238E27FC236}">
                <a16:creationId xmlns:a16="http://schemas.microsoft.com/office/drawing/2014/main" id="{E2E78AFF-5653-6861-3408-1EAC02D8C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773" y="-1393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C7391B-454A-A0F1-506B-4E3F6FE56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ABF9ACC-2646-56CD-72D4-8A3D6F7D61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798" y="1214439"/>
            <a:ext cx="2792626" cy="2859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1B20E50-4C2A-9A51-5141-7A854F944D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227" y="1370330"/>
            <a:ext cx="3531870" cy="2547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8691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>
            <a:spLocks noGrp="1"/>
          </p:cNvSpPr>
          <p:nvPr>
            <p:ph type="title"/>
          </p:nvPr>
        </p:nvSpPr>
        <p:spPr>
          <a:xfrm>
            <a:off x="2539969" y="2013626"/>
            <a:ext cx="3198844" cy="794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手写数字识别</a:t>
            </a:r>
            <a:endParaRPr dirty="0"/>
          </a:p>
        </p:txBody>
      </p:sp>
      <p:sp>
        <p:nvSpPr>
          <p:cNvPr id="2" name="Google Shape;394;p49">
            <a:extLst>
              <a:ext uri="{FF2B5EF4-FFF2-40B4-BE49-F238E27FC236}">
                <a16:creationId xmlns:a16="http://schemas.microsoft.com/office/drawing/2014/main" id="{1A45B772-3FA9-72AB-D887-A4B04152DA55}"/>
              </a:ext>
            </a:extLst>
          </p:cNvPr>
          <p:cNvSpPr txBox="1">
            <a:spLocks/>
          </p:cNvSpPr>
          <p:nvPr/>
        </p:nvSpPr>
        <p:spPr>
          <a:xfrm>
            <a:off x="588325" y="360907"/>
            <a:ext cx="1548401" cy="82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dirty="0"/>
              <a:t>任务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6485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494063" y="297873"/>
            <a:ext cx="178347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项目步骤</a:t>
            </a:r>
          </a:p>
        </p:txBody>
      </p:sp>
      <p:sp>
        <p:nvSpPr>
          <p:cNvPr id="46" name="Rectangle 2">
            <a:extLst>
              <a:ext uri="{FF2B5EF4-FFF2-40B4-BE49-F238E27FC236}">
                <a16:creationId xmlns:a16="http://schemas.microsoft.com/office/drawing/2014/main" id="{E2E78AFF-5653-6861-3408-1EAC02D8C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773" y="-1393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C7391B-454A-A0F1-506B-4E3F6FE56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319B113-5F02-2B7E-085E-ED8478D21E41}"/>
              </a:ext>
            </a:extLst>
          </p:cNvPr>
          <p:cNvSpPr txBox="1"/>
          <p:nvPr/>
        </p:nvSpPr>
        <p:spPr>
          <a:xfrm>
            <a:off x="636588" y="1682687"/>
            <a:ext cx="5119157" cy="2288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Clr>
                <a:schemeClr val="accent1"/>
              </a:buClr>
              <a:buSzPts val="1300"/>
            </a:pPr>
            <a:r>
              <a:rPr lang="en-US" altLang="zh-CN" sz="1600" b="1" dirty="0">
                <a:solidFill>
                  <a:srgbClr val="1A9988"/>
                </a:solidFill>
                <a:latin typeface="Arial Black" panose="020B0A04020102020204" pitchFamily="34" charset="0"/>
                <a:sym typeface="Lato"/>
              </a:rPr>
              <a:t>Setp1</a:t>
            </a:r>
            <a:r>
              <a:rPr lang="zh-CN" altLang="en-US" sz="1600" b="1" dirty="0">
                <a:solidFill>
                  <a:srgbClr val="1A9988"/>
                </a:solidFill>
                <a:latin typeface="Arial Black" panose="020B0A04020102020204" pitchFamily="34" charset="0"/>
                <a:sym typeface="Lato"/>
              </a:rPr>
              <a:t>：</a:t>
            </a:r>
            <a:r>
              <a:rPr lang="zh-CN" altLang="en-US" sz="1600" dirty="0">
                <a:solidFill>
                  <a:schemeClr val="accent1"/>
                </a:solidFill>
                <a:latin typeface="Lato"/>
                <a:sym typeface="Lato"/>
              </a:rPr>
              <a:t>加载数据；</a:t>
            </a:r>
          </a:p>
          <a:p>
            <a:pPr lvl="0">
              <a:lnSpc>
                <a:spcPct val="200000"/>
              </a:lnSpc>
              <a:buClr>
                <a:schemeClr val="accent1"/>
              </a:buClr>
              <a:buSzPts val="1300"/>
            </a:pPr>
            <a:r>
              <a:rPr lang="en-US" altLang="zh-CN" sz="1600" b="1" dirty="0">
                <a:solidFill>
                  <a:srgbClr val="1A9988"/>
                </a:solidFill>
                <a:latin typeface="Arial Black" panose="020B0A04020102020204" pitchFamily="34" charset="0"/>
                <a:sym typeface="Lato"/>
              </a:rPr>
              <a:t>Setp2</a:t>
            </a:r>
            <a:r>
              <a:rPr lang="zh-CN" altLang="en-US" sz="1600" b="1" dirty="0">
                <a:solidFill>
                  <a:srgbClr val="1A9988"/>
                </a:solidFill>
                <a:latin typeface="Arial Black" panose="020B0A04020102020204" pitchFamily="34" charset="0"/>
                <a:sym typeface="Lato"/>
              </a:rPr>
              <a:t>：</a:t>
            </a:r>
            <a:r>
              <a:rPr lang="zh-CN" altLang="en-US" sz="1600" dirty="0">
                <a:solidFill>
                  <a:schemeClr val="accent1"/>
                </a:solidFill>
                <a:latin typeface="Lato"/>
                <a:sym typeface="Lato"/>
              </a:rPr>
              <a:t>定义模型的架构；</a:t>
            </a:r>
          </a:p>
          <a:p>
            <a:pPr lvl="0">
              <a:lnSpc>
                <a:spcPct val="200000"/>
              </a:lnSpc>
              <a:buClr>
                <a:schemeClr val="accent1"/>
              </a:buClr>
              <a:buSzPts val="1300"/>
            </a:pPr>
            <a:r>
              <a:rPr lang="en-US" altLang="zh-CN" sz="1600" b="1" dirty="0">
                <a:solidFill>
                  <a:srgbClr val="1A9988"/>
                </a:solidFill>
                <a:latin typeface="Arial Black" panose="020B0A04020102020204" pitchFamily="34" charset="0"/>
                <a:sym typeface="Lato"/>
              </a:rPr>
              <a:t>Setp3</a:t>
            </a:r>
            <a:r>
              <a:rPr lang="zh-CN" altLang="en-US" sz="1600" b="1" dirty="0">
                <a:solidFill>
                  <a:srgbClr val="1A9988"/>
                </a:solidFill>
                <a:latin typeface="Arial Black" panose="020B0A04020102020204" pitchFamily="34" charset="0"/>
                <a:sym typeface="Lato"/>
              </a:rPr>
              <a:t>：</a:t>
            </a:r>
            <a:r>
              <a:rPr lang="zh-CN" altLang="en-US" sz="1600" dirty="0">
                <a:solidFill>
                  <a:schemeClr val="accent1"/>
                </a:solidFill>
                <a:latin typeface="Lato"/>
                <a:sym typeface="Lato"/>
              </a:rPr>
              <a:t>训练模型并监控其训练时的性能；</a:t>
            </a:r>
          </a:p>
          <a:p>
            <a:pPr lvl="0">
              <a:lnSpc>
                <a:spcPct val="200000"/>
              </a:lnSpc>
              <a:buClr>
                <a:schemeClr val="accent1"/>
              </a:buClr>
              <a:buSzPts val="1300"/>
            </a:pPr>
            <a:r>
              <a:rPr lang="en-US" altLang="zh-CN" sz="1600" b="1" dirty="0">
                <a:solidFill>
                  <a:srgbClr val="1A9988"/>
                </a:solidFill>
                <a:latin typeface="Arial Black" panose="020B0A04020102020204" pitchFamily="34" charset="0"/>
                <a:sym typeface="Lato"/>
              </a:rPr>
              <a:t>Setp4</a:t>
            </a:r>
            <a:r>
              <a:rPr lang="zh-CN" altLang="en-US" sz="1600" b="1" dirty="0">
                <a:solidFill>
                  <a:srgbClr val="1A9988"/>
                </a:solidFill>
                <a:latin typeface="Arial Black" panose="020B0A04020102020204" pitchFamily="34" charset="0"/>
                <a:sym typeface="Lato"/>
              </a:rPr>
              <a:t>：</a:t>
            </a:r>
            <a:r>
              <a:rPr lang="zh-CN" altLang="en-US" sz="1600" dirty="0">
                <a:solidFill>
                  <a:schemeClr val="accent1"/>
                </a:solidFill>
                <a:latin typeface="Lato"/>
                <a:sym typeface="Lato"/>
              </a:rPr>
              <a:t>通过进行一些预测来评估经过训练的模型。</a:t>
            </a:r>
          </a:p>
          <a:p>
            <a:pPr marL="342900" lvl="0" indent="-342900">
              <a:lnSpc>
                <a:spcPct val="115000"/>
              </a:lnSpc>
              <a:buClr>
                <a:schemeClr val="accent1"/>
              </a:buClr>
              <a:buSzPts val="1300"/>
              <a:buFont typeface="+mj-lt"/>
              <a:buAutoNum type="arabicPeriod"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D1F853-AD57-0DBC-5626-FD3F0D95B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712" y="959803"/>
            <a:ext cx="4308475" cy="1709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689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494063" y="297873"/>
            <a:ext cx="178347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项目代码结构</a:t>
            </a:r>
          </a:p>
        </p:txBody>
      </p:sp>
      <p:sp>
        <p:nvSpPr>
          <p:cNvPr id="46" name="Rectangle 2">
            <a:extLst>
              <a:ext uri="{FF2B5EF4-FFF2-40B4-BE49-F238E27FC236}">
                <a16:creationId xmlns:a16="http://schemas.microsoft.com/office/drawing/2014/main" id="{E2E78AFF-5653-6861-3408-1EAC02D8C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773" y="-1393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C7391B-454A-A0F1-506B-4E3F6FE56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0F4CAF-8C18-B17C-DC4A-8255C5ACAE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2" y="977106"/>
            <a:ext cx="5189145" cy="3189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6121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2364347" y="2159325"/>
            <a:ext cx="4979428" cy="824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认识</a:t>
            </a:r>
            <a:r>
              <a:rPr lang="en-US" altLang="zh-CN" dirty="0"/>
              <a:t>TensorFlow.js</a:t>
            </a:r>
            <a:endParaRPr dirty="0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4" name="Google Shape;394;p49">
            <a:extLst>
              <a:ext uri="{FF2B5EF4-FFF2-40B4-BE49-F238E27FC236}">
                <a16:creationId xmlns:a16="http://schemas.microsoft.com/office/drawing/2014/main" id="{B1C3D50B-5ABB-A49E-C3CD-37CF6D7E9307}"/>
              </a:ext>
            </a:extLst>
          </p:cNvPr>
          <p:cNvSpPr txBox="1">
            <a:spLocks/>
          </p:cNvSpPr>
          <p:nvPr/>
        </p:nvSpPr>
        <p:spPr>
          <a:xfrm>
            <a:off x="588325" y="360907"/>
            <a:ext cx="1548401" cy="82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dirty="0"/>
              <a:t>任务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3263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336150" y="328586"/>
            <a:ext cx="2821388" cy="41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en-US" altLang="zh-CN" sz="2000" dirty="0">
                <a:solidFill>
                  <a:srgbClr val="0070C0"/>
                </a:solidFill>
                <a:latin typeface="Lato"/>
              </a:rPr>
              <a:t>TensorFlow.js </a:t>
            </a:r>
            <a:r>
              <a:rPr lang="zh-CN" altLang="en-US" sz="2000" dirty="0">
                <a:solidFill>
                  <a:srgbClr val="0070C0"/>
                </a:solidFill>
                <a:latin typeface="Lato"/>
              </a:rPr>
              <a:t>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EE13D7-513F-4CC4-8CC4-B3D9F6056FF5}"/>
              </a:ext>
            </a:extLst>
          </p:cNvPr>
          <p:cNvSpPr txBox="1"/>
          <p:nvPr/>
        </p:nvSpPr>
        <p:spPr>
          <a:xfrm>
            <a:off x="497419" y="1021888"/>
            <a:ext cx="8039362" cy="129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accent1"/>
              </a:buClr>
              <a:buSzPts val="1300"/>
            </a:pP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TensorFlow.js 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是一个开源机器学习库，可运行在 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JavaScript 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可以运行的任何位置。它基于使用 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Python 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编写的原始 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TensorFlow 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库，旨在为 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JavaScript 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生态系统打造这种开发者体验和一系列 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API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。</a:t>
            </a:r>
            <a:endParaRPr lang="zh-CN" altLang="zh-CN" sz="1800" b="1" dirty="0">
              <a:solidFill>
                <a:schemeClr val="accent1"/>
              </a:solidFill>
              <a:latin typeface="Raleway" pitchFamily="2" charset="0"/>
              <a:ea typeface="微软雅黑 Light" panose="020B0502040204020203" pitchFamily="34" charset="-122"/>
              <a:sym typeface="Lato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C2C6338B-C521-6FDF-CEB5-FEB645C166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D29EF6-C7E2-F8D9-7DC7-424FF79A3DFB}"/>
              </a:ext>
            </a:extLst>
          </p:cNvPr>
          <p:cNvSpPr txBox="1"/>
          <p:nvPr/>
        </p:nvSpPr>
        <p:spPr>
          <a:xfrm>
            <a:off x="497419" y="2549987"/>
            <a:ext cx="7336238" cy="1705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使用原版 </a:t>
            </a:r>
            <a:r>
              <a:rPr lang="en-US" altLang="zh-CN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JavaScript </a:t>
            </a: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的网络浏览器中的客户端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使用 </a:t>
            </a:r>
            <a:r>
              <a:rPr lang="en-US" altLang="zh-CN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Node.js </a:t>
            </a: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进行服务器端，甚至是 </a:t>
            </a:r>
            <a:r>
              <a:rPr lang="en-US" altLang="zh-CN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Raspberry Pi </a:t>
            </a: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等 </a:t>
            </a:r>
            <a:r>
              <a:rPr lang="en-US" altLang="zh-CN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IoT </a:t>
            </a: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设备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使用 </a:t>
            </a:r>
            <a:r>
              <a:rPr lang="en-US" altLang="zh-CN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Electron </a:t>
            </a: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的桌面应用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使用 </a:t>
            </a:r>
            <a:r>
              <a:rPr lang="en-US" altLang="zh-CN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React Native </a:t>
            </a: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的原生移动应用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2EE13D7-513F-4CC4-8CC4-B3D9F6056FF5}"/>
              </a:ext>
            </a:extLst>
          </p:cNvPr>
          <p:cNvSpPr txBox="1"/>
          <p:nvPr/>
        </p:nvSpPr>
        <p:spPr>
          <a:xfrm>
            <a:off x="683911" y="1321872"/>
            <a:ext cx="7645702" cy="2121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不需要安装软件或驱动（打开浏览器即可使用）；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可以通过浏览器进行更加方便的人机交互；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可以通过手机浏览器，调用手机硬件的各种传感器（例如：</a:t>
            </a:r>
            <a:r>
              <a:rPr lang="en-US" altLang="zh-CN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GPS</a:t>
            </a: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、摄像头等）；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用户的数据可以无需上传到服务器，在本地即可完成所需操作。</a:t>
            </a:r>
          </a:p>
        </p:txBody>
      </p:sp>
      <p:sp>
        <p:nvSpPr>
          <p:cNvPr id="2" name="Google Shape;166;p20">
            <a:extLst>
              <a:ext uri="{FF2B5EF4-FFF2-40B4-BE49-F238E27FC236}">
                <a16:creationId xmlns:a16="http://schemas.microsoft.com/office/drawing/2014/main" id="{F7F35519-C692-97C1-7E8E-B4F9282A57A3}"/>
              </a:ext>
            </a:extLst>
          </p:cNvPr>
          <p:cNvSpPr txBox="1">
            <a:spLocks/>
          </p:cNvSpPr>
          <p:nvPr/>
        </p:nvSpPr>
        <p:spPr>
          <a:xfrm>
            <a:off x="336150" y="328586"/>
            <a:ext cx="2821388" cy="41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en-US" altLang="zh-CN" sz="2000" dirty="0">
                <a:solidFill>
                  <a:srgbClr val="0070C0"/>
                </a:solidFill>
                <a:latin typeface="Lato"/>
              </a:rPr>
              <a:t>TensorFlow.js </a:t>
            </a:r>
            <a:r>
              <a:rPr lang="zh-CN" altLang="en-US" sz="2000" dirty="0">
                <a:solidFill>
                  <a:srgbClr val="0070C0"/>
                </a:solidFill>
                <a:latin typeface="Lato"/>
              </a:rPr>
              <a:t>优点</a:t>
            </a:r>
          </a:p>
        </p:txBody>
      </p:sp>
    </p:spTree>
    <p:extLst>
      <p:ext uri="{BB962C8B-B14F-4D97-AF65-F5344CB8AC3E}">
        <p14:creationId xmlns:p14="http://schemas.microsoft.com/office/powerpoint/2010/main" val="2108916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499725" y="315212"/>
            <a:ext cx="3050719" cy="481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en-US" altLang="zh-CN" sz="2000" dirty="0">
                <a:solidFill>
                  <a:srgbClr val="0070C0"/>
                </a:solidFill>
                <a:latin typeface="Lato"/>
              </a:rPr>
              <a:t>TensorFlow.js </a:t>
            </a:r>
            <a:r>
              <a:rPr lang="zh-CN" altLang="en-US" sz="2000" dirty="0">
                <a:solidFill>
                  <a:srgbClr val="0070C0"/>
                </a:solidFill>
                <a:latin typeface="Lato"/>
              </a:rPr>
              <a:t>官网示例</a:t>
            </a:r>
            <a:endParaRPr lang="zh-CN" altLang="en-US" sz="20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B6262B38-8FDF-8982-7B46-BB01F863C6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4BBEF1-4401-820D-2B90-2216AEEFC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569" y="797060"/>
            <a:ext cx="6780832" cy="396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73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675314" y="344176"/>
            <a:ext cx="2453649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en-US" altLang="zh-CN" sz="2000" dirty="0">
                <a:solidFill>
                  <a:srgbClr val="0070C0"/>
                </a:solidFill>
                <a:latin typeface="Lato"/>
              </a:rPr>
              <a:t>TensorFlow.js</a:t>
            </a:r>
            <a:r>
              <a:rPr lang="zh-CN" altLang="en-US" sz="2000" dirty="0">
                <a:solidFill>
                  <a:srgbClr val="0070C0"/>
                </a:solidFill>
                <a:latin typeface="Lato"/>
              </a:rPr>
              <a:t>架构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1B14ADBD-9EAD-BB89-3DAD-D46B30DABA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C13EA7B-5ABD-7E98-2759-D43B07405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06" y="1316794"/>
            <a:ext cx="6685789" cy="30503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22765FD-10C9-2A44-583E-3D9A44D39C63}"/>
              </a:ext>
            </a:extLst>
          </p:cNvPr>
          <p:cNvSpPr txBox="1"/>
          <p:nvPr/>
        </p:nvSpPr>
        <p:spPr>
          <a:xfrm>
            <a:off x="5275429" y="1481825"/>
            <a:ext cx="2205038" cy="419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buClr>
                <a:schemeClr val="accent1"/>
              </a:buClr>
              <a:buSzPts val="1300"/>
            </a:pP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类似于</a:t>
            </a:r>
            <a:r>
              <a:rPr lang="en-US" altLang="zh-CN" sz="1600" b="1" dirty="0" err="1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Keras</a:t>
            </a:r>
            <a:r>
              <a:rPr lang="en-US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 API</a:t>
            </a:r>
            <a:endParaRPr lang="zh-CN" altLang="zh-CN" sz="1600" b="1" dirty="0">
              <a:solidFill>
                <a:schemeClr val="accent1"/>
              </a:solidFill>
              <a:latin typeface="Raleway" pitchFamily="2" charset="0"/>
              <a:ea typeface="微软雅黑 Light" panose="020B0502040204020203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7136C9-2466-40CE-1BF8-89EAC639127D}"/>
              </a:ext>
            </a:extLst>
          </p:cNvPr>
          <p:cNvSpPr txBox="1"/>
          <p:nvPr/>
        </p:nvSpPr>
        <p:spPr>
          <a:xfrm>
            <a:off x="5534985" y="2010977"/>
            <a:ext cx="22050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accent1"/>
              </a:buClr>
              <a:buSzPts val="1300"/>
            </a:pP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提供核心功能，如</a:t>
            </a:r>
            <a:r>
              <a:rPr lang="en-US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Tensor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创建与运算、内存管理</a:t>
            </a:r>
            <a:endParaRPr lang="zh-CN" altLang="zh-CN" sz="1600" b="1" dirty="0">
              <a:solidFill>
                <a:schemeClr val="accent1"/>
              </a:solidFill>
              <a:latin typeface="Raleway" pitchFamily="2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8846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537885" y="279882"/>
            <a:ext cx="3250846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en-US" altLang="zh-CN" sz="2000" dirty="0">
                <a:solidFill>
                  <a:srgbClr val="0070C0"/>
                </a:solidFill>
                <a:latin typeface="Lato"/>
              </a:rPr>
              <a:t>TensorFlow.js </a:t>
            </a:r>
            <a:r>
              <a:rPr lang="zh-CN" altLang="en-US" sz="2000" dirty="0">
                <a:solidFill>
                  <a:srgbClr val="0070C0"/>
                </a:solidFill>
                <a:latin typeface="Lato"/>
              </a:rPr>
              <a:t>环境配置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1B14ADBD-9EAD-BB89-3DAD-D46B30DABA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5B003C-24A5-A325-4B91-4752623D9344}"/>
              </a:ext>
            </a:extLst>
          </p:cNvPr>
          <p:cNvSpPr txBox="1"/>
          <p:nvPr/>
        </p:nvSpPr>
        <p:spPr>
          <a:xfrm>
            <a:off x="424462" y="1439228"/>
            <a:ext cx="3250846" cy="1526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通过脚本标签（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script tags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）</a:t>
            </a:r>
            <a:endParaRPr lang="en-US" altLang="zh-CN" sz="16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从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yarn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（或者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NPM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）安装并使用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Parcel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，</a:t>
            </a:r>
            <a:r>
              <a:rPr lang="en-US" altLang="zh-CN" sz="1600" kern="1200" dirty="0" err="1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WebPack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或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Rollup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等工具构建工程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663A973-1E59-7D72-DF4F-D7C7DDC52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088" y="1212915"/>
            <a:ext cx="4209450" cy="295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29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790575" y="622981"/>
            <a:ext cx="8086725" cy="40281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lnSpc>
                <a:spcPct val="100000"/>
              </a:lnSpc>
              <a:buNone/>
            </a:pPr>
            <a:b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zh-CN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zh-CN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Load TensorFlow.js --&gt;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"https://cdn.jsdelivr.net/</a:t>
            </a:r>
            <a:r>
              <a:rPr lang="en-US" altLang="zh-CN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/@tensorflow/tfjs@2.0.0/dist/tf.min.js"</a:t>
            </a:r>
            <a:r>
              <a:rPr lang="en-US" altLang="zh-CN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CN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CN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tfjs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tensor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]]);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'shape:'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1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CN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zh-CN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zh-CN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zh-CN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lnSpc>
                <a:spcPct val="100000"/>
              </a:lnSpc>
              <a:buNone/>
            </a:pPr>
            <a:r>
              <a:rPr lang="en-US" altLang="zh-CN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zh-CN" sz="1400" b="1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b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</a:t>
            </a:r>
            <a:endParaRPr lang="zh-CN" altLang="en-US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121226" y="92948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 </a:t>
            </a:r>
            <a:r>
              <a:rPr lang="zh-CN" altLang="en-US" sz="1800" b="1" dirty="0">
                <a:solidFill>
                  <a:schemeClr val="bg1"/>
                </a:solidFill>
              </a:rPr>
              <a:t>下载数据集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4D585E-C764-F386-4CC5-38B5238DC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492503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1600" dirty="0">
            <a:latin typeface="Lato" panose="020F0502020204030203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4859</TotalTime>
  <Words>1928</Words>
  <Application>Microsoft Office PowerPoint</Application>
  <PresentationFormat>全屏显示(16:9)</PresentationFormat>
  <Paragraphs>237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微软雅黑 Light</vt:lpstr>
      <vt:lpstr>Arial</vt:lpstr>
      <vt:lpstr>Arial Black</vt:lpstr>
      <vt:lpstr>Consolas</vt:lpstr>
      <vt:lpstr>Lato</vt:lpstr>
      <vt:lpstr>Raleway</vt:lpstr>
      <vt:lpstr>Streamline</vt:lpstr>
      <vt:lpstr>TensorFlow.js应用开发</vt:lpstr>
      <vt:lpstr> 项目目标</vt:lpstr>
      <vt:lpstr>认识TensorFlow.js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预测汽车油耗效率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手写数字识别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am I?</dc:title>
  <dc:creator>平震宇</dc:creator>
  <cp:lastModifiedBy>平 震宇</cp:lastModifiedBy>
  <cp:revision>224</cp:revision>
  <dcterms:modified xsi:type="dcterms:W3CDTF">2022-12-06T02:44:10Z</dcterms:modified>
</cp:coreProperties>
</file>